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  <p:sldId id="319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/>
    <p:restoredTop sz="86445" autoAdjust="0"/>
  </p:normalViewPr>
  <p:slideViewPr>
    <p:cSldViewPr>
      <p:cViewPr varScale="1">
        <p:scale>
          <a:sx n="90" d="100"/>
          <a:sy n="90" d="100"/>
        </p:scale>
        <p:origin x="96" y="96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DET_CODE\share_doc\defect_category_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946640"/>
        <c:axId val="309947032"/>
      </c:lineChart>
      <c:dateAx>
        <c:axId val="309946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09947032"/>
        <c:crosses val="autoZero"/>
        <c:auto val="0"/>
        <c:lblOffset val="100"/>
        <c:baseTimeUnit val="days"/>
        <c:majorUnit val="1"/>
        <c:minorUnit val="1"/>
      </c:dateAx>
      <c:valAx>
        <c:axId val="30994703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30994664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94954419436899"/>
          <c:y val="3.2405009325872633E-2"/>
          <c:w val="0.87094940501334916"/>
          <c:h val="0.80508393285371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Sheet5!$F$17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Sheet5!$E$18:$E$19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Sheet5!$F$18:$F$19</c:f>
              <c:numCache>
                <c:formatCode>General</c:formatCode>
                <c:ptCount val="2"/>
                <c:pt idx="0">
                  <c:v>2</c:v>
                </c:pt>
                <c:pt idx="1">
                  <c:v>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0755168"/>
        <c:axId val="310755560"/>
      </c:barChart>
      <c:catAx>
        <c:axId val="310755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0755560"/>
        <c:crosses val="autoZero"/>
        <c:auto val="1"/>
        <c:lblAlgn val="ctr"/>
        <c:lblOffset val="100"/>
        <c:noMultiLvlLbl val="0"/>
      </c:catAx>
      <c:valAx>
        <c:axId val="310755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0755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4022969498028"/>
          <c:y val="0.10061039614353222"/>
          <c:w val="0.89595977030501972"/>
          <c:h val="0.7736266086770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Sheet5!$F$28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Sheet5!$E$29:$E$30</c:f>
              <c:strCache>
                <c:ptCount val="2"/>
                <c:pt idx="0">
                  <c:v>Critical</c:v>
                </c:pt>
                <c:pt idx="1">
                  <c:v>Major</c:v>
                </c:pt>
              </c:strCache>
            </c:strRef>
          </c:cat>
          <c:val>
            <c:numRef>
              <c:f>Sheet5!$F$29:$F$30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0015424"/>
        <c:axId val="530016992"/>
      </c:barChart>
      <c:catAx>
        <c:axId val="53001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016992"/>
        <c:crosses val="autoZero"/>
        <c:auto val="1"/>
        <c:lblAlgn val="ctr"/>
        <c:lblOffset val="100"/>
        <c:noMultiLvlLbl val="0"/>
      </c:catAx>
      <c:valAx>
        <c:axId val="530016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01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Sheet5!$E$41:$E$42</c:f>
              <c:strCache>
                <c:ptCount val="2"/>
                <c:pt idx="0">
                  <c:v>Major</c:v>
                </c:pt>
                <c:pt idx="1">
                  <c:v>Minor</c:v>
                </c:pt>
              </c:strCache>
            </c:strRef>
          </c:cat>
          <c:val>
            <c:numRef>
              <c:f>Sheet5!$F$41:$F$42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0610240"/>
        <c:axId val="450611416"/>
      </c:barChart>
      <c:catAx>
        <c:axId val="45061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0611416"/>
        <c:crosses val="autoZero"/>
        <c:auto val="1"/>
        <c:lblAlgn val="ctr"/>
        <c:lblOffset val="100"/>
        <c:noMultiLvlLbl val="0"/>
      </c:catAx>
      <c:valAx>
        <c:axId val="450611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0610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Sheet5!$F$50</c:f>
              <c:strCache>
                <c:ptCount val="1"/>
                <c:pt idx="0">
                  <c:v>Defects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Sheet5!$E$51:$E$53</c:f>
              <c:strCache>
                <c:ptCount val="3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</c:strCache>
            </c:strRef>
          </c:cat>
          <c:val>
            <c:numRef>
              <c:f>Sheet5!$F$51:$F$53</c:f>
              <c:numCache>
                <c:formatCode>General</c:formatCode>
                <c:ptCount val="3"/>
                <c:pt idx="0">
                  <c:v>7</c:v>
                </c:pt>
                <c:pt idx="1">
                  <c:v>21</c:v>
                </c:pt>
                <c:pt idx="2">
                  <c:v>31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5347384"/>
        <c:axId val="447238648"/>
      </c:barChart>
      <c:catAx>
        <c:axId val="535347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7238648"/>
        <c:crosses val="autoZero"/>
        <c:auto val="1"/>
        <c:lblAlgn val="ctr"/>
        <c:lblOffset val="100"/>
        <c:noMultiLvlLbl val="0"/>
      </c:catAx>
      <c:valAx>
        <c:axId val="447238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53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87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8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Game, Player, Item classes)</a:t>
            </a: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 of the mutation test is to check the fidelity of the test case.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예상 </a:t>
            </a:r>
            <a:r>
              <a:rPr lang="ko-KR" altLang="en-US" dirty="0"/>
              <a:t>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smtClean="0">
                <a:solidFill>
                  <a:srgbClr val="FF0000"/>
                </a:solidFill>
              </a:rPr>
              <a:t>New feature </a:t>
            </a:r>
            <a:r>
              <a:rPr kumimoji="1" lang="ko-KR" altLang="en-US" smtClean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 smtClean="0">
                <a:solidFill>
                  <a:srgbClr val="FF0000"/>
                </a:solidFill>
              </a:rPr>
              <a:t>effort. </a:t>
            </a:r>
            <a:r>
              <a:rPr kumimoji="1" lang="ko-KR" altLang="en-US" smtClean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아이템</a:t>
            </a:r>
            <a:r>
              <a:rPr lang="en-US" altLang="ko-KR" dirty="0" smtClean="0">
                <a:solidFill>
                  <a:srgbClr val="002060"/>
                </a:solidFill>
              </a:rPr>
              <a:t>(29</a:t>
            </a:r>
            <a:r>
              <a:rPr lang="ko-KR" altLang="en-US" smtClean="0">
                <a:solidFill>
                  <a:srgbClr val="002060"/>
                </a:solidFill>
              </a:rPr>
              <a:t>개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r>
              <a:rPr lang="ko-KR" altLang="en-US" smtClean="0">
                <a:solidFill>
                  <a:srgbClr val="002060"/>
                </a:solidFill>
              </a:rPr>
              <a:t>의 </a:t>
            </a:r>
            <a:r>
              <a:rPr lang="en-US" altLang="ko-KR" dirty="0" smtClean="0">
                <a:solidFill>
                  <a:srgbClr val="002060"/>
                </a:solidFill>
              </a:rPr>
              <a:t>action(14)</a:t>
            </a:r>
            <a:r>
              <a:rPr lang="ko-KR" altLang="en-US" smtClean="0">
                <a:solidFill>
                  <a:srgbClr val="002060"/>
                </a:solidFill>
              </a:rPr>
              <a:t>을 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 smtClean="0">
                <a:solidFill>
                  <a:srgbClr val="002060"/>
                </a:solidFill>
              </a:rPr>
              <a:t> 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3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2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21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20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xmlns="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xmlns="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24254"/>
            <a:ext cx="849694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&amp; Efforts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450912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Implications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 Static Analysis, analyzing defect was time-consumed cost.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Intuitive Tests are more effective to detect major, critical defects.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 couldn’t detect critical defects about system Robustness by SDET technique.</a:t>
            </a:r>
          </a:p>
          <a:p>
            <a:pPr lvl="1">
              <a:lnSpc>
                <a:spcPts val="24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77084"/>
            <a:ext cx="7200800" cy="30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 (6/21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26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9468543" y="2769721"/>
            <a:ext cx="166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108275"/>
            <a:ext cx="3960440" cy="21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945550"/>
              </p:ext>
            </p:extLst>
          </p:nvPr>
        </p:nvGraphicFramePr>
        <p:xfrm>
          <a:off x="4139952" y="3250511"/>
          <a:ext cx="3960440" cy="2266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601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Effort(7/9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 13) : 50h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(2h 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5days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31h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 - Getter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&amp; setter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methods are added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443A83-A78C-7D48-8E84-A4EF5E7C1D56}"/>
              </a:ext>
            </a:extLst>
          </p:cNvPr>
          <p:cNvSpPr txBox="1"/>
          <p:nvPr/>
        </p:nvSpPr>
        <p:spPr>
          <a:xfrm>
            <a:off x="7119018" y="20548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5726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Coverage : 90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 Branch coverage : 80%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Effort(7/16 ~ 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50h (2h * 5 days *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:  64h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of Unit Test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241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: statement 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branch 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85%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2FEEE6-76AC-D04E-890A-817C08F5A02D}"/>
              </a:ext>
            </a:extLst>
          </p:cNvPr>
          <p:cNvSpPr txBox="1"/>
          <p:nvPr/>
        </p:nvSpPr>
        <p:spPr>
          <a:xfrm>
            <a:off x="7092280" y="2334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745005"/>
              </p:ext>
            </p:extLst>
          </p:nvPr>
        </p:nvGraphicFramePr>
        <p:xfrm>
          <a:off x="5436096" y="3284984"/>
          <a:ext cx="3456384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Satisfying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 h * 1 member)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Actual(7/23)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(5.5h * 2 members)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 Report (PIT Summary)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Game, Player, Item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classes)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ts val="28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Explicit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case implementation of the parts to be checked and the degree of stub processing affected the mutation coverage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working properly.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Effort(7/18~20)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45h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(3h * 3days * all members)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16h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11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: 100 %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6909091"/>
              </p:ext>
            </p:extLst>
          </p:nvPr>
        </p:nvGraphicFramePr>
        <p:xfrm>
          <a:off x="4504543" y="3140968"/>
          <a:ext cx="3701083" cy="230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40h ( 5h * 4cycles * 2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members)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50h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492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100 %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Ambiguous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328804"/>
              </p:ext>
            </p:extLst>
          </p:nvPr>
        </p:nvGraphicFramePr>
        <p:xfrm>
          <a:off x="4654116" y="3528087"/>
          <a:ext cx="3798168" cy="201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:a16="http://schemas.microsoft.com/office/drawing/2014/main" xmlns="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xmlns="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xmlns="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xmlns="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xmlns="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xmlns="" id="{FF848F2D-43F9-C44D-8FD2-49C8C003A587}"/>
              </a:ext>
            </a:extLst>
          </p:cNvPr>
          <p:cNvSpPr/>
          <p:nvPr/>
        </p:nvSpPr>
        <p:spPr>
          <a:xfrm>
            <a:off x="3065002" y="2999840"/>
            <a:ext cx="664745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xmlns="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xmlns="" id="{02007D26-B0A7-4842-BD99-C3B37D516F6E}"/>
              </a:ext>
            </a:extLst>
          </p:cNvPr>
          <p:cNvSpPr/>
          <p:nvPr/>
        </p:nvSpPr>
        <p:spPr>
          <a:xfrm>
            <a:off x="3065002" y="1485271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xmlns="" id="{4EFAD43C-BC5B-6B4D-A9B6-124F685F6C78}"/>
              </a:ext>
            </a:extLst>
          </p:cNvPr>
          <p:cNvSpPr/>
          <p:nvPr/>
        </p:nvSpPr>
        <p:spPr>
          <a:xfrm>
            <a:off x="3111825" y="1539093"/>
            <a:ext cx="757212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xmlns="" id="{A5770A1D-4E20-744B-8D3C-26679C09C99D}"/>
              </a:ext>
            </a:extLst>
          </p:cNvPr>
          <p:cNvSpPr/>
          <p:nvPr/>
        </p:nvSpPr>
        <p:spPr>
          <a:xfrm>
            <a:off x="3167171" y="1596799"/>
            <a:ext cx="757213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xmlns="" id="{150C22B7-E41D-F341-AC23-0112556BCF1B}"/>
              </a:ext>
            </a:extLst>
          </p:cNvPr>
          <p:cNvSpPr/>
          <p:nvPr/>
        </p:nvSpPr>
        <p:spPr>
          <a:xfrm>
            <a:off x="3002737" y="4581127"/>
            <a:ext cx="758728" cy="651145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xmlns="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xmlns="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xmlns="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xmlns="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xmlns="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xmlns="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xmlns="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xmlns="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xmlns="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xmlns="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xmlns="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xmlns="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5" y="4881253"/>
            <a:ext cx="409393" cy="2544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xmlns="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xmlns="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xmlns="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xmlns="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xmlns="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noFill/>
          </a:ln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xmlns="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xmlns="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xmlns="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xmlns="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xmlns="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xmlns="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xmlns="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xmlns="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xmlns="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xmlns="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xmlns="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83671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2702" y="836712"/>
            <a:ext cx="8687770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 learned about~~~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- Most of techniques are tricky to apply to real world.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I need to analyze my project first and study Test technique deeply.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It was~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was nice to be able to study intensively. </a:t>
            </a:r>
            <a:endParaRPr lang="en-US" altLang="ko-KR" sz="17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I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try to apply various quality techniques appropriately to actual projects.</a:t>
            </a:r>
            <a:endParaRPr lang="en-US" altLang="ko-KR" sz="17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am ~~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00376"/>
            <a:ext cx="3762050" cy="21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</a:t>
            </a:r>
            <a:r>
              <a:rPr lang="en-US" altLang="ko-KR" sz="2400" b="1" dirty="0" smtClean="0"/>
              <a:t>8. </a:t>
            </a:r>
            <a:r>
              <a:rPr lang="en-US" altLang="ko-KR" sz="2400" b="1" dirty="0"/>
              <a:t>Quality activity – System Test </a:t>
            </a:r>
            <a:r>
              <a:rPr lang="en-US" altLang="ko-KR" sz="2400" b="1" dirty="0" smtClean="0"/>
              <a:t>Defect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29</a:t>
            </a:fld>
            <a:endParaRPr lang="ko-KR" altLang="en-US" sz="14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09429" y="1484784"/>
          <a:ext cx="6893268" cy="4525971"/>
        </p:xfrm>
        <a:graphic>
          <a:graphicData uri="http://schemas.openxmlformats.org/drawingml/2006/table">
            <a:tbl>
              <a:tblPr/>
              <a:tblGrid>
                <a:gridCol w="499646"/>
                <a:gridCol w="5893976"/>
                <a:gridCol w="499646"/>
              </a:tblGrid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Issue key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Summary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SDET-195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network game : safe item - error pin number -&gt; game lock up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SDET-29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NO FUNCTION -  "UC10: The platform shall alert game designers when newly created games are incomplete or misconfigured."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SDET-28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NO FUNCTION -  "UC09 : Game designers shall be able to configure and install new games."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SDET-27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Unlock is executed in a room without a lock. (often)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SDET-26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The ExploreGoal does not operate normally.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SDET-25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safe item can?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셳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- Lock up (always)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obscured game -&gt; passage room in explored goal list is not game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Highest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SDET-203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save/load : rooms visit information error.  - at load time, current room is in room visited.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SDET-202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save/load : point cal error - elevator game 6point save -&gt; continue game. 8 point -&gt; load game score 14 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SDET-199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network game - When do network games initialize?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SDET-194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requirement item room - There are no that item in the inventory. -&gt; action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SDET-182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log in - pw error -&gt; unlimited retry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SDET-179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room releated - same direction multi room : no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SDET-178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obscured room - obscuringItem : dynamite is not action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SDET-176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requireditem room - not to set the required item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SDET-161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collect game load -&gt; play -&gt;  error about goal 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SDET-142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Explorer game -&gt; quit -&gt; explored information is error (ofthen)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SDET-122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 installed item in safe -&gt; remove action -&gt; error status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SDET-121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[Defect]'eat action' point action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diffent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SDET-112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Dig action error -&gt; get duplicate items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SDET-111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Dig action - Error from the second action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SDET-110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remove action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SDET-108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break pot -&gt; score error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SDET-90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Darkness Win/Defeat condition &amp; Explore Goal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SDET-87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need to add GameConfiguration : RoomExcavatable.java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SDET-53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need to change RoomExcavatable.java (dig items are not added in Room item)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SDET-52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need to change game.java if use item description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SDET-22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[Defect] Collector game's Goal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67544" y="908720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Defect list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66 (critical : 7 , major : 21, minor : 37)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Mentoring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Line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90%,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Branch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Mutation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Pass Rate : 100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40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made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source modification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job by individual skill level</a:t>
            </a:r>
          </a:p>
          <a:p>
            <a:pPr marL="800100" lvl="1" indent="-342900">
              <a:lnSpc>
                <a:spcPts val="34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members into developers and testers based on their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external JIRA tools that team members feel familiar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Simultaneously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4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fforts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:a16="http://schemas.microsoft.com/office/drawing/2014/main" xmlns="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325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consistency with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6071" y="3512621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Defects on each stages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39131"/>
            <a:ext cx="6768752" cy="24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2287</Words>
  <Application>Microsoft Office PowerPoint</Application>
  <PresentationFormat>화면 슬라이드 쇼(4:3)</PresentationFormat>
  <Paragraphs>537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이종구/책임연구원/TV BSP Core팀(ieeum.lee@lge.com)</cp:lastModifiedBy>
  <cp:revision>211</cp:revision>
  <dcterms:created xsi:type="dcterms:W3CDTF">2018-07-20T19:33:24Z</dcterms:created>
  <dcterms:modified xsi:type="dcterms:W3CDTF">2018-08-02T12:22:06Z</dcterms:modified>
</cp:coreProperties>
</file>